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23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6906" y="188640"/>
            <a:ext cx="69847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dirty="0" smtClean="0"/>
              <a:t>       ГБУ ДПО Санкт-Петербургская академия        </a:t>
            </a:r>
          </a:p>
          <a:p>
            <a:pPr algn="ctr"/>
            <a:r>
              <a:rPr lang="ru-RU" dirty="0" smtClean="0"/>
              <a:t>постдипломного            педагогического образования </a:t>
            </a:r>
          </a:p>
          <a:p>
            <a:r>
              <a:rPr lang="ru-RU" dirty="0" smtClean="0"/>
              <a:t>                                     Отделение «География»</a:t>
            </a:r>
          </a:p>
          <a:p>
            <a:pPr algn="ctr"/>
            <a:endParaRPr lang="ru-RU" dirty="0" smtClean="0"/>
          </a:p>
          <a:p>
            <a:pPr algn="ctr"/>
            <a:r>
              <a:rPr lang="en-US" b="1" dirty="0" smtClean="0"/>
              <a:t>VI</a:t>
            </a:r>
            <a:r>
              <a:rPr lang="ru-RU" b="1" dirty="0" smtClean="0"/>
              <a:t> городской учебно-методический семинар «ФГОС: организация практической работы учащихся на уроках географии»</a:t>
            </a:r>
            <a:endParaRPr lang="ru-RU" b="1" dirty="0"/>
          </a:p>
          <a:p>
            <a:endParaRPr lang="ru-RU" dirty="0"/>
          </a:p>
          <a:p>
            <a:r>
              <a:rPr lang="ru-RU" dirty="0" smtClean="0"/>
              <a:t>                       Тема</a:t>
            </a:r>
            <a:r>
              <a:rPr lang="ru-RU" dirty="0"/>
              <a:t>: « Методические рекомендации при проведении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практических     работ по </a:t>
            </a:r>
            <a:r>
              <a:rPr lang="ru-RU" dirty="0"/>
              <a:t>географии с учетом ФГОС</a:t>
            </a:r>
            <a:r>
              <a:rPr lang="ru-RU" dirty="0" smtClean="0"/>
              <a:t>» </a:t>
            </a:r>
            <a:endParaRPr lang="ru-RU" dirty="0"/>
          </a:p>
          <a:p>
            <a:r>
              <a:rPr lang="ru-RU" dirty="0"/>
              <a:t>                                              </a:t>
            </a:r>
          </a:p>
          <a:p>
            <a:pPr algn="ctr"/>
            <a:r>
              <a:rPr lang="ru-RU" dirty="0" smtClean="0"/>
              <a:t>Богданова В.А. преподаватель СПб ГБПОУ </a:t>
            </a:r>
          </a:p>
          <a:p>
            <a:pPr algn="ctr"/>
            <a:r>
              <a:rPr lang="ru-RU" dirty="0"/>
              <a:t> </a:t>
            </a:r>
            <a:r>
              <a:rPr lang="ru-RU" dirty="0" smtClean="0"/>
              <a:t>       «КОЛЛЕДЖ «ЗВЁЗДНЫЙ»</a:t>
            </a:r>
          </a:p>
          <a:p>
            <a:pPr algn="ctr"/>
            <a:r>
              <a:rPr lang="ru-RU" dirty="0" smtClean="0"/>
              <a:t>  Московского </a:t>
            </a:r>
            <a:r>
              <a:rPr lang="ru-RU" dirty="0"/>
              <a:t>района </a:t>
            </a:r>
            <a:r>
              <a:rPr lang="ru-RU" dirty="0" smtClean="0"/>
              <a:t>         Санкт-Петербурга</a:t>
            </a:r>
            <a:endParaRPr lang="ru-RU" dirty="0"/>
          </a:p>
          <a:p>
            <a:pPr algn="ctr"/>
            <a:r>
              <a:rPr lang="ru-RU" dirty="0"/>
              <a:t>                                                             </a:t>
            </a:r>
          </a:p>
          <a:p>
            <a:pPr algn="ctr"/>
            <a:r>
              <a:rPr lang="ru-RU" dirty="0"/>
              <a:t>                      </a:t>
            </a:r>
            <a:endParaRPr lang="ru-RU" dirty="0" smtClean="0"/>
          </a:p>
          <a:p>
            <a:endParaRPr lang="ru-RU" dirty="0"/>
          </a:p>
          <a:p>
            <a:pPr algn="ctr"/>
            <a:r>
              <a:rPr lang="ru-RU" dirty="0" smtClean="0"/>
              <a:t> Санкт-Петербург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4172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052736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Практическая  работа №1 выполняется </a:t>
            </a:r>
            <a:r>
              <a:rPr lang="ru-RU" dirty="0" smtClean="0"/>
              <a:t>после </a:t>
            </a:r>
            <a:r>
              <a:rPr lang="ru-RU" dirty="0"/>
              <a:t>изучения на уроках 1-3  тем </a:t>
            </a:r>
          </a:p>
          <a:p>
            <a:r>
              <a:rPr lang="ru-RU" dirty="0"/>
              <a:t>«Изменения на политической карте мира во </a:t>
            </a:r>
            <a:r>
              <a:rPr lang="ru-RU" dirty="0" smtClean="0"/>
              <a:t>вт. </a:t>
            </a:r>
            <a:r>
              <a:rPr lang="ru-RU" dirty="0"/>
              <a:t>половине XX в.» и </a:t>
            </a:r>
          </a:p>
          <a:p>
            <a:r>
              <a:rPr lang="ru-RU" dirty="0" smtClean="0"/>
              <a:t>                              «</a:t>
            </a:r>
            <a:r>
              <a:rPr lang="ru-RU" dirty="0"/>
              <a:t>Типология стран мира». </a:t>
            </a:r>
          </a:p>
          <a:p>
            <a:r>
              <a:rPr lang="ru-RU" dirty="0"/>
              <a:t>Предполагается, что </a:t>
            </a:r>
          </a:p>
          <a:p>
            <a:r>
              <a:rPr lang="ru-RU" dirty="0" smtClean="0"/>
              <a:t>I. Обучающиеся </a:t>
            </a:r>
            <a:r>
              <a:rPr lang="ru-RU" dirty="0"/>
              <a:t>владеют необходимой информацией о количественных  и качественных изменениях на политической карте мира:</a:t>
            </a:r>
          </a:p>
          <a:p>
            <a:r>
              <a:rPr lang="ru-RU" dirty="0" smtClean="0"/>
              <a:t>II. Обучающиеся </a:t>
            </a:r>
            <a:r>
              <a:rPr lang="ru-RU" dirty="0"/>
              <a:t>знают, в чем суть  географического и социально-экономического подходов к определению типов </a:t>
            </a:r>
            <a:r>
              <a:rPr lang="ru-RU" dirty="0" smtClean="0"/>
              <a:t>стран</a:t>
            </a:r>
            <a:endParaRPr lang="ru-RU" dirty="0"/>
          </a:p>
          <a:p>
            <a:r>
              <a:rPr lang="ru-RU" dirty="0"/>
              <a:t>могут показать их на примерах (домашняя заготовка). </a:t>
            </a:r>
          </a:p>
          <a:p>
            <a:r>
              <a:rPr lang="ru-RU" dirty="0"/>
              <a:t>План ответа у карты, включает в себя 6 пунктов и  выдан каждому учащемуся </a:t>
            </a:r>
            <a:r>
              <a:rPr lang="ru-RU" dirty="0" smtClean="0"/>
              <a:t>под запись заранее</a:t>
            </a:r>
            <a:r>
              <a:rPr lang="ru-RU" dirty="0"/>
              <a:t>, оговариваем, что 1-5 задания отвечаем фрагментарно по усмотрению преподавателя, задание 6 отвечает каждый.</a:t>
            </a:r>
          </a:p>
        </p:txBody>
      </p:sp>
      <p:pic>
        <p:nvPicPr>
          <p:cNvPr id="3074" name="Picture 2" descr="C:\Users\User\Desktop\Картинки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391" y="4469056"/>
            <a:ext cx="2200275" cy="227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824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412776"/>
            <a:ext cx="67687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</a:t>
            </a:r>
            <a:r>
              <a:rPr lang="ru-RU" b="1" dirty="0" smtClean="0"/>
              <a:t>Практическая </a:t>
            </a:r>
            <a:r>
              <a:rPr lang="ru-RU" b="1" dirty="0"/>
              <a:t>работа№4.</a:t>
            </a:r>
          </a:p>
          <a:p>
            <a:endParaRPr lang="ru-RU" b="1" dirty="0" smtClean="0"/>
          </a:p>
          <a:p>
            <a:r>
              <a:rPr lang="ru-RU" b="1" dirty="0" smtClean="0"/>
              <a:t>Тема</a:t>
            </a:r>
            <a:r>
              <a:rPr lang="ru-RU" b="1" dirty="0"/>
              <a:t>:</a:t>
            </a:r>
            <a:r>
              <a:rPr lang="ru-RU" dirty="0"/>
              <a:t>  Отрасли мирового хозяйства.  </a:t>
            </a:r>
            <a:r>
              <a:rPr lang="ru-RU" dirty="0" smtClean="0"/>
              <a:t>География промышленности</a:t>
            </a:r>
            <a:r>
              <a:rPr lang="ru-RU" dirty="0"/>
              <a:t>.</a:t>
            </a:r>
          </a:p>
          <a:p>
            <a:endParaRPr lang="ru-RU" b="1" dirty="0" smtClean="0"/>
          </a:p>
          <a:p>
            <a:r>
              <a:rPr lang="ru-RU" b="1" dirty="0" smtClean="0"/>
              <a:t>Цель</a:t>
            </a:r>
            <a:r>
              <a:rPr lang="ru-RU" b="1" dirty="0"/>
              <a:t>:</a:t>
            </a:r>
            <a:r>
              <a:rPr lang="ru-RU" dirty="0"/>
              <a:t> В соответствии с ФГОС  отработать понимание учащимися особенностей размещения основных видов природных ресурсов, их главные месторождения и территориальные сочетания.  Формировать у учащихся географическую культуру, интерес к географическим знаниям, умение пользоваться картой.</a:t>
            </a:r>
          </a:p>
          <a:p>
            <a:endParaRPr lang="ru-RU" b="1" dirty="0" smtClean="0"/>
          </a:p>
          <a:p>
            <a:r>
              <a:rPr lang="ru-RU" b="1" dirty="0" smtClean="0"/>
              <a:t>Задачи:</a:t>
            </a:r>
          </a:p>
          <a:p>
            <a:r>
              <a:rPr lang="ru-RU" dirty="0" smtClean="0"/>
              <a:t>- проверить </a:t>
            </a:r>
            <a:r>
              <a:rPr lang="ru-RU" dirty="0"/>
              <a:t>усвоение материала уроков </a:t>
            </a:r>
          </a:p>
          <a:p>
            <a:r>
              <a:rPr lang="ru-RU" dirty="0"/>
              <a:t>- проверить навыки работы с материалом атласа.</a:t>
            </a:r>
          </a:p>
        </p:txBody>
      </p:sp>
    </p:spTree>
    <p:extLst>
      <p:ext uri="{BB962C8B-B14F-4D97-AF65-F5344CB8AC3E}">
        <p14:creationId xmlns:p14="http://schemas.microsoft.com/office/powerpoint/2010/main" val="2050326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692696"/>
            <a:ext cx="56886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Методические рекомендации:   </a:t>
            </a:r>
            <a:endParaRPr lang="ru-RU" b="1" dirty="0" smtClean="0"/>
          </a:p>
          <a:p>
            <a:endParaRPr lang="ru-RU" dirty="0"/>
          </a:p>
          <a:p>
            <a:r>
              <a:rPr lang="ru-RU" dirty="0" smtClean="0"/>
              <a:t>Повторите </a:t>
            </a:r>
            <a:r>
              <a:rPr lang="ru-RU" dirty="0"/>
              <a:t>материал уроков «НТР и мировое хозяйство» и §§26- </a:t>
            </a:r>
            <a:r>
              <a:rPr lang="ru-RU" dirty="0" smtClean="0"/>
              <a:t>29 учебника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Выполняя </a:t>
            </a:r>
            <a:r>
              <a:rPr lang="ru-RU" dirty="0"/>
              <a:t>задания практической работы, прежде всего, уясните информацию, представленную в легенде необходимой карты атласа с тем, чтобы правильно  руководствоваться ею при ответах.</a:t>
            </a:r>
          </a:p>
          <a:p>
            <a:endParaRPr lang="ru-RU" dirty="0" smtClean="0"/>
          </a:p>
          <a:p>
            <a:r>
              <a:rPr lang="ru-RU" dirty="0" smtClean="0"/>
              <a:t>Найдите </a:t>
            </a:r>
            <a:r>
              <a:rPr lang="ru-RU" dirty="0"/>
              <a:t>на указанных страницах необходимые диаграммы, включите в ответ  их данные.</a:t>
            </a:r>
          </a:p>
          <a:p>
            <a:endParaRPr lang="ru-RU" dirty="0" smtClean="0"/>
          </a:p>
          <a:p>
            <a:r>
              <a:rPr lang="ru-RU" dirty="0" smtClean="0"/>
              <a:t>Ответы </a:t>
            </a:r>
            <a:r>
              <a:rPr lang="ru-RU" dirty="0"/>
              <a:t>запишите в рабочую тетрадь.</a:t>
            </a:r>
          </a:p>
        </p:txBody>
      </p:sp>
      <p:pic>
        <p:nvPicPr>
          <p:cNvPr id="5122" name="Picture 2" descr="C:\Users\User\Desktop\Картинки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553410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096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548680"/>
            <a:ext cx="58326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Порядок выполнения: </a:t>
            </a:r>
          </a:p>
          <a:p>
            <a:r>
              <a:rPr lang="ru-RU" dirty="0"/>
              <a:t>1. По атласу  стр. 16.  Какие  страны являются мировыми лидерами по добыче нефти? Указать основные направления  морских перевозок нефти - откуда и куда они осуществляются?   </a:t>
            </a:r>
          </a:p>
          <a:p>
            <a:r>
              <a:rPr lang="ru-RU" dirty="0"/>
              <a:t>2. По атласу  стр. 16 определить мировых лидеров в производстве электроэнергии и в производстве электроэнергии на душу населения.</a:t>
            </a:r>
          </a:p>
          <a:p>
            <a:r>
              <a:rPr lang="ru-RU" dirty="0"/>
              <a:t>3.По атласу стр.16 определить позиции РФ в производстве электроэнергии и в производстве электроэнергии на душу населения.</a:t>
            </a:r>
          </a:p>
          <a:p>
            <a:r>
              <a:rPr lang="ru-RU" dirty="0"/>
              <a:t>4. По атласу стр.17-18 </a:t>
            </a:r>
          </a:p>
          <a:p>
            <a:r>
              <a:rPr lang="ru-RU" dirty="0"/>
              <a:t>А). Какой продукт производит черная металлургия? Основные виды продукции цветной металлургии?</a:t>
            </a:r>
          </a:p>
          <a:p>
            <a:r>
              <a:rPr lang="ru-RU" dirty="0"/>
              <a:t>Б) Определить позиции РФ в  черной и цветной металлургии.</a:t>
            </a:r>
          </a:p>
          <a:p>
            <a:r>
              <a:rPr lang="ru-RU" dirty="0"/>
              <a:t>Г) По атласу стр.19, что общего в характеристике стран, чья специализация  в международном разделении труда   продукция машиностроения? Чем объяснить эту их специализацию?</a:t>
            </a:r>
          </a:p>
        </p:txBody>
      </p:sp>
      <p:pic>
        <p:nvPicPr>
          <p:cNvPr id="7170" name="Picture 2" descr="C:\Users\User\Desktop\Картинки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2" y="2132856"/>
            <a:ext cx="2385925" cy="257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254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Картинки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293096"/>
            <a:ext cx="219291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332656"/>
            <a:ext cx="75608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Задание 2.Выполнить тесты: </a:t>
            </a:r>
          </a:p>
          <a:p>
            <a:endParaRPr lang="ru-RU" b="1" dirty="0" smtClean="0"/>
          </a:p>
          <a:p>
            <a:r>
              <a:rPr lang="ru-RU" b="1" dirty="0" smtClean="0"/>
              <a:t>№</a:t>
            </a:r>
            <a:r>
              <a:rPr lang="ru-RU" b="1" dirty="0"/>
              <a:t>1</a:t>
            </a:r>
            <a:r>
              <a:rPr lang="ru-RU" dirty="0"/>
              <a:t>.Наиболее сильное влияние НТР испытывают:</a:t>
            </a:r>
          </a:p>
          <a:p>
            <a:r>
              <a:rPr lang="ru-RU" dirty="0"/>
              <a:t>А) энергетика, машиностроение, химическая промышленность</a:t>
            </a:r>
          </a:p>
          <a:p>
            <a:r>
              <a:rPr lang="ru-RU" dirty="0"/>
              <a:t>Б) машиностроение, легкая промышленность, растениеводство</a:t>
            </a:r>
          </a:p>
          <a:p>
            <a:r>
              <a:rPr lang="ru-RU" dirty="0"/>
              <a:t>В) лесная промышленность, химическая промышленность, строительство</a:t>
            </a:r>
          </a:p>
          <a:p>
            <a:r>
              <a:rPr lang="ru-RU" dirty="0"/>
              <a:t>Г) приборостроение, животноводство, легкая промышленность</a:t>
            </a:r>
          </a:p>
          <a:p>
            <a:r>
              <a:rPr lang="ru-RU" b="1" dirty="0"/>
              <a:t>№2</a:t>
            </a:r>
            <a:r>
              <a:rPr lang="ru-RU" dirty="0"/>
              <a:t>.Среди регионов мира крупнейший потребитель топлива:</a:t>
            </a:r>
          </a:p>
          <a:p>
            <a:r>
              <a:rPr lang="ru-RU" dirty="0"/>
              <a:t>А) Австралия	                              В) Европа</a:t>
            </a:r>
          </a:p>
          <a:p>
            <a:r>
              <a:rPr lang="ru-RU" dirty="0"/>
              <a:t>Б) Латинская Америка               Г) Африка</a:t>
            </a:r>
          </a:p>
          <a:p>
            <a:r>
              <a:rPr lang="ru-RU" b="1" dirty="0"/>
              <a:t>№3</a:t>
            </a:r>
            <a:r>
              <a:rPr lang="ru-RU" dirty="0"/>
              <a:t>.Больше всего электроэнергии на душу населения производит   (Атлас стр.16):</a:t>
            </a:r>
          </a:p>
          <a:p>
            <a:r>
              <a:rPr lang="ru-RU" dirty="0"/>
              <a:t>А) Китай</a:t>
            </a:r>
          </a:p>
          <a:p>
            <a:r>
              <a:rPr lang="ru-RU" dirty="0"/>
              <a:t>Б) Россия</a:t>
            </a:r>
          </a:p>
          <a:p>
            <a:r>
              <a:rPr lang="ru-RU" dirty="0"/>
              <a:t>В) Норвегия	</a:t>
            </a:r>
          </a:p>
          <a:p>
            <a:r>
              <a:rPr lang="ru-RU" dirty="0"/>
              <a:t>Г) Мексика</a:t>
            </a:r>
          </a:p>
          <a:p>
            <a:r>
              <a:rPr lang="ru-RU" dirty="0"/>
              <a:t>№4. Расположить страны в той очередности, которую они </a:t>
            </a:r>
            <a:endParaRPr lang="ru-RU" dirty="0" smtClean="0"/>
          </a:p>
          <a:p>
            <a:r>
              <a:rPr lang="ru-RU" dirty="0" smtClean="0"/>
              <a:t>занимают  </a:t>
            </a:r>
            <a:r>
              <a:rPr lang="ru-RU" dirty="0"/>
              <a:t>в мире по  производству алюминия (Атлас стр.18): </a:t>
            </a:r>
          </a:p>
          <a:p>
            <a:r>
              <a:rPr lang="ru-RU" dirty="0"/>
              <a:t>А) США	Г) Индия</a:t>
            </a:r>
          </a:p>
          <a:p>
            <a:r>
              <a:rPr lang="ru-RU" dirty="0"/>
              <a:t>Б) Норвегия	Д)  Россия</a:t>
            </a:r>
          </a:p>
          <a:p>
            <a:r>
              <a:rPr lang="ru-RU" dirty="0"/>
              <a:t>В) Франция	Е) Канада</a:t>
            </a:r>
          </a:p>
        </p:txBody>
      </p:sp>
    </p:spTree>
    <p:extLst>
      <p:ext uri="{BB962C8B-B14F-4D97-AF65-F5344CB8AC3E}">
        <p14:creationId xmlns:p14="http://schemas.microsoft.com/office/powerpoint/2010/main" val="1844704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2656"/>
            <a:ext cx="734481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Практическая  работа №4 проводится на уроке 14 – это 3-й час работы по теме «Мировое хозяйство». </a:t>
            </a:r>
          </a:p>
          <a:p>
            <a:r>
              <a:rPr lang="ru-RU" dirty="0"/>
              <a:t>К этому времени в наличии некоторый опыт работы с картами атласа «Экономическая и социальная география мира», полученный при изучении тем  «География мировых природных ресурсов» и «География населения мира». </a:t>
            </a:r>
          </a:p>
          <a:p>
            <a:r>
              <a:rPr lang="ru-RU" dirty="0" smtClean="0"/>
              <a:t>Есть </a:t>
            </a:r>
            <a:r>
              <a:rPr lang="ru-RU" dirty="0"/>
              <a:t>понимание, что атлас содержит комплексные карты, которые  отображают несколько элементов близкой тематики, подборку </a:t>
            </a:r>
            <a:r>
              <a:rPr lang="ru-RU" dirty="0" smtClean="0"/>
              <a:t>показателей </a:t>
            </a:r>
            <a:r>
              <a:rPr lang="ru-RU" dirty="0"/>
              <a:t>одного явления. Что наша работа с картами атласа предполагает осуществление таких задач как:</a:t>
            </a:r>
          </a:p>
          <a:p>
            <a:r>
              <a:rPr lang="ru-RU" b="1" dirty="0"/>
              <a:t>1) понимать карту </a:t>
            </a:r>
            <a:r>
              <a:rPr lang="ru-RU" dirty="0"/>
              <a:t>- усвоить основные свойства карты.  В частности, знаковость изображения, отбор и обобщение изображаемых объектов и явлений, системность отображения действительности. Кроме того,   особенности различных видов карт, их условные обозначения, возможности применения; </a:t>
            </a:r>
          </a:p>
          <a:p>
            <a:r>
              <a:rPr lang="ru-RU" b="1" dirty="0"/>
              <a:t>2) читать карту </a:t>
            </a:r>
            <a:r>
              <a:rPr lang="ru-RU" dirty="0"/>
              <a:t>-  уметь выяснить картографическое отображение  географической действительности, то есть по условным обозначениям обнаружить взаимосвязи явлений природы и человеческой деятельности. </a:t>
            </a:r>
          </a:p>
          <a:p>
            <a:r>
              <a:rPr lang="ru-RU" dirty="0"/>
              <a:t>Есть также понимание, что решение этих задач способствует упорядочению географических знаний, Как результат,  с задачами  понимать  и читать карту справляется большинство учащихся. </a:t>
            </a:r>
          </a:p>
        </p:txBody>
      </p:sp>
    </p:spTree>
    <p:extLst>
      <p:ext uri="{BB962C8B-B14F-4D97-AF65-F5344CB8AC3E}">
        <p14:creationId xmlns:p14="http://schemas.microsoft.com/office/powerpoint/2010/main" val="2798323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51344"/>
            <a:ext cx="43920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Практическая работа №6.</a:t>
            </a:r>
          </a:p>
          <a:p>
            <a:r>
              <a:rPr lang="ru-RU" b="1" dirty="0"/>
              <a:t>Тема:</a:t>
            </a:r>
            <a:r>
              <a:rPr lang="ru-RU" dirty="0"/>
              <a:t> </a:t>
            </a:r>
            <a:r>
              <a:rPr lang="ru-RU" b="1" dirty="0"/>
              <a:t>Западная Европа.  Хозяйство: место в мире, различия между странами</a:t>
            </a:r>
            <a:r>
              <a:rPr lang="ru-RU" dirty="0"/>
              <a:t>, высокоразвитые районы.</a:t>
            </a:r>
          </a:p>
          <a:p>
            <a:r>
              <a:rPr lang="ru-RU" b="1" dirty="0"/>
              <a:t>Цель</a:t>
            </a:r>
            <a:r>
              <a:rPr lang="ru-RU" dirty="0"/>
              <a:t>: По ФГОС - развитие познавательных интересов, интеллектуальных и творческих способностей посредством ознакомления с важнейшими географическими особенностями и проблемами мира, его регионов и крупнейших стран;</a:t>
            </a:r>
          </a:p>
          <a:p>
            <a:r>
              <a:rPr lang="ru-RU" b="1" dirty="0"/>
              <a:t>Задачи:</a:t>
            </a:r>
          </a:p>
          <a:p>
            <a:r>
              <a:rPr lang="ru-RU" dirty="0"/>
              <a:t>-Проверить знания по теме «Зарубежная Европа. Общая характеристика региона».  </a:t>
            </a:r>
          </a:p>
          <a:p>
            <a:r>
              <a:rPr lang="ru-RU" dirty="0"/>
              <a:t>-продолжить работу по совершенствованию навыков работы с текстом, концентрируя внимание на поиске необходимой информации.  </a:t>
            </a:r>
          </a:p>
          <a:p>
            <a:r>
              <a:rPr lang="ru-RU" dirty="0"/>
              <a:t>-определять  на контурной  карте отдельные страны Европы.</a:t>
            </a:r>
          </a:p>
        </p:txBody>
      </p:sp>
      <p:pic>
        <p:nvPicPr>
          <p:cNvPr id="10242" name="Picture 2" descr="C:\Users\User\Desktop\Картинки\evro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352" y="1124744"/>
            <a:ext cx="4356136" cy="36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242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59340"/>
            <a:ext cx="59046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Методические </a:t>
            </a:r>
            <a:r>
              <a:rPr lang="ru-RU" b="1" dirty="0"/>
              <a:t>рекомендации</a:t>
            </a:r>
            <a:r>
              <a:rPr lang="ru-RU" dirty="0"/>
              <a:t>:   </a:t>
            </a:r>
          </a:p>
          <a:p>
            <a:endParaRPr lang="ru-RU" dirty="0" smtClean="0"/>
          </a:p>
          <a:p>
            <a:r>
              <a:rPr lang="ru-RU" dirty="0" smtClean="0"/>
              <a:t>Повторите </a:t>
            </a:r>
            <a:r>
              <a:rPr lang="ru-RU" dirty="0"/>
              <a:t>материал уроков «Зарубежная Европа. Общая характеристика региона»» и </a:t>
            </a:r>
            <a:r>
              <a:rPr lang="ru-RU" dirty="0" smtClean="0"/>
              <a:t>§§26-29 Гладкий  </a:t>
            </a:r>
            <a:r>
              <a:rPr lang="ru-RU" dirty="0"/>
              <a:t>Ю.Н., Николина В.В. География  11 класс. </a:t>
            </a:r>
            <a:endParaRPr lang="ru-RU" dirty="0" smtClean="0"/>
          </a:p>
          <a:p>
            <a:r>
              <a:rPr lang="ru-RU" dirty="0" smtClean="0"/>
              <a:t>Практическую </a:t>
            </a:r>
            <a:r>
              <a:rPr lang="ru-RU" dirty="0"/>
              <a:t>работу выполняйте, соблюдая  следующие правила:  </a:t>
            </a:r>
          </a:p>
          <a:p>
            <a:r>
              <a:rPr lang="ru-RU" dirty="0" smtClean="0"/>
              <a:t>Задание </a:t>
            </a:r>
            <a:r>
              <a:rPr lang="ru-RU" dirty="0"/>
              <a:t>1 – работа </a:t>
            </a:r>
            <a:r>
              <a:rPr lang="ru-RU" dirty="0" smtClean="0"/>
              <a:t>с учебником</a:t>
            </a:r>
            <a:endParaRPr lang="ru-RU" dirty="0"/>
          </a:p>
          <a:p>
            <a:r>
              <a:rPr lang="ru-RU" dirty="0"/>
              <a:t>Задание 2 – работа с учебником</a:t>
            </a:r>
          </a:p>
          <a:p>
            <a:r>
              <a:rPr lang="ru-RU" dirty="0"/>
              <a:t>Задание 3 - Выданную  контурную  карту подписать  и выполнять задание к ней без всяких источников информации.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2232248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233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-531440"/>
            <a:ext cx="748883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>                                    Порядок </a:t>
            </a:r>
            <a:r>
              <a:rPr lang="ru-RU" b="1" dirty="0"/>
              <a:t>выполнения:</a:t>
            </a:r>
            <a:endParaRPr lang="ru-RU" dirty="0"/>
          </a:p>
          <a:p>
            <a:r>
              <a:rPr lang="ru-RU" b="1" dirty="0"/>
              <a:t>Задание 1.</a:t>
            </a:r>
            <a:r>
              <a:rPr lang="ru-RU" dirty="0"/>
              <a:t> Используя §§8-12 учебника Гладкий  Ю.Н., Николина В.В. География  11 класс. Учебник для общеобразовательных организаций. М., 2018,  выполнить работу «Лицо стран Западной Европы»:</a:t>
            </a:r>
          </a:p>
          <a:p>
            <a:r>
              <a:rPr lang="ru-RU" dirty="0"/>
              <a:t>1.Страна, где 4/5 всей электроэнергии дают ГЭС?</a:t>
            </a:r>
          </a:p>
          <a:p>
            <a:r>
              <a:rPr lang="ru-RU" dirty="0"/>
              <a:t>2. 4 страны, которые имеют промышленные запасы нефти и газа?</a:t>
            </a:r>
          </a:p>
          <a:p>
            <a:r>
              <a:rPr lang="ru-RU" dirty="0"/>
              <a:t>3. Страна, которая по производству электроэнергии на АЭС занимает второе место в мире после США?</a:t>
            </a:r>
          </a:p>
          <a:p>
            <a:r>
              <a:rPr lang="ru-RU" dirty="0"/>
              <a:t>4.2 страны с крупными портово-промышленными комплексами?</a:t>
            </a:r>
          </a:p>
          <a:p>
            <a:r>
              <a:rPr lang="ru-RU" dirty="0"/>
              <a:t>5. 4 страны с самыми высокими в мире урожаями пшеницы?</a:t>
            </a:r>
          </a:p>
          <a:p>
            <a:r>
              <a:rPr lang="ru-RU" dirty="0"/>
              <a:t>6.Мировой лидер по сбору маслин? </a:t>
            </a:r>
          </a:p>
          <a:p>
            <a:r>
              <a:rPr lang="ru-RU" dirty="0"/>
              <a:t>7.Мировой лидер по  производству вин?</a:t>
            </a:r>
          </a:p>
          <a:p>
            <a:r>
              <a:rPr lang="ru-RU" dirty="0"/>
              <a:t>8.4 страны - «рыболовы»? </a:t>
            </a:r>
          </a:p>
          <a:p>
            <a:r>
              <a:rPr lang="ru-RU" dirty="0"/>
              <a:t>9. Экономически самая мощная страна зарубежной Европы.</a:t>
            </a:r>
          </a:p>
          <a:p>
            <a:r>
              <a:rPr lang="ru-RU" dirty="0"/>
              <a:t>10.Страна, где больше 90%всех внешнеторговых перевозок осуществляет морской транспорт? </a:t>
            </a:r>
          </a:p>
          <a:p>
            <a:r>
              <a:rPr lang="ru-RU" dirty="0"/>
              <a:t>11.Один из мировых лидеров в области туризма? </a:t>
            </a:r>
          </a:p>
          <a:p>
            <a:r>
              <a:rPr lang="ru-RU" dirty="0"/>
              <a:t>12.Страна, имеющая резкие контрасты в развитии отдельных своих районов? </a:t>
            </a:r>
          </a:p>
          <a:p>
            <a:r>
              <a:rPr lang="ru-RU" dirty="0"/>
              <a:t>13.2 страны, которые имеют специализацию морских «перевозчиков»?</a:t>
            </a:r>
          </a:p>
          <a:p>
            <a:r>
              <a:rPr lang="ru-RU" dirty="0"/>
              <a:t>14.3 страны с постиндустриальной экономикой</a:t>
            </a:r>
            <a:r>
              <a:rPr lang="ru-RU" b="1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470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Задание 2. Выполнить отдельные задания, указанные в учебнике Гладкий  Ю.Н., Николина В.В. География.  11 класс. 2018 </a:t>
            </a:r>
          </a:p>
          <a:p>
            <a:r>
              <a:rPr lang="ru-RU" dirty="0"/>
              <a:t>-Стр. 53 задание 1.  Сравнить по карте ЭГП Германии и Великобритании. В чем заключаются выгоды ЭГП Великобритании? </a:t>
            </a:r>
          </a:p>
          <a:p>
            <a:r>
              <a:rPr lang="ru-RU" dirty="0"/>
              <a:t>-Стр.57 задание 5. Продолжите предложение «Приоритетными отраслями экономики Франции являются …</a:t>
            </a:r>
          </a:p>
          <a:p>
            <a:r>
              <a:rPr lang="ru-RU" dirty="0"/>
              <a:t>-Стр.61 задание 2.Выберите верные утверждения:</a:t>
            </a:r>
          </a:p>
          <a:p>
            <a:r>
              <a:rPr lang="ru-RU" dirty="0"/>
              <a:t>а) Италия – колыбель европейской цивилизации</a:t>
            </a:r>
          </a:p>
          <a:p>
            <a:r>
              <a:rPr lang="ru-RU" dirty="0"/>
              <a:t>б) ведущая отрасль итальянской индустрии – машиностроение</a:t>
            </a:r>
          </a:p>
          <a:p>
            <a:r>
              <a:rPr lang="ru-RU" dirty="0"/>
              <a:t>в) главная отрасль сельского хозяйства Италии – животноводство</a:t>
            </a:r>
          </a:p>
          <a:p>
            <a:r>
              <a:rPr lang="ru-RU" dirty="0"/>
              <a:t>г) в Италии развита индустрия туризма</a:t>
            </a:r>
          </a:p>
          <a:p>
            <a:r>
              <a:rPr lang="ru-RU" dirty="0"/>
              <a:t>д) Италия – страна без резких региональных контрастов</a:t>
            </a:r>
          </a:p>
        </p:txBody>
      </p:sp>
    </p:spTree>
    <p:extLst>
      <p:ext uri="{BB962C8B-B14F-4D97-AF65-F5344CB8AC3E}">
        <p14:creationId xmlns:p14="http://schemas.microsoft.com/office/powerpoint/2010/main" val="849828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артинки\Geogaf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25964"/>
            <a:ext cx="3020913" cy="299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68016" y="548680"/>
            <a:ext cx="67687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Актуальность </a:t>
            </a:r>
            <a:r>
              <a:rPr lang="ru-RU" b="1" dirty="0"/>
              <a:t>темы </a:t>
            </a:r>
            <a:endParaRPr lang="ru-RU" b="1" dirty="0" smtClean="0"/>
          </a:p>
          <a:p>
            <a:endParaRPr lang="ru-RU" dirty="0" smtClean="0"/>
          </a:p>
          <a:p>
            <a:r>
              <a:rPr lang="ru-RU" dirty="0" smtClean="0"/>
              <a:t>дает </a:t>
            </a:r>
            <a:r>
              <a:rPr lang="ru-RU" dirty="0"/>
              <a:t>возможность проследить все компоненты </a:t>
            </a:r>
            <a:r>
              <a:rPr lang="ru-RU" dirty="0" smtClean="0"/>
              <a:t>урока географии с учетом  </a:t>
            </a:r>
            <a:r>
              <a:rPr lang="ru-RU" dirty="0"/>
              <a:t>требований ФГОС – целевой, содержательный, процессуальный, мотивационный, оценочно-результативный.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частности, </a:t>
            </a:r>
            <a:r>
              <a:rPr lang="ru-RU" b="1" dirty="0"/>
              <a:t>при отборе </a:t>
            </a:r>
            <a:r>
              <a:rPr lang="ru-RU" b="1" dirty="0" smtClean="0"/>
              <a:t>содержания </a:t>
            </a:r>
            <a:r>
              <a:rPr lang="ru-RU" dirty="0" smtClean="0"/>
              <a:t>-  </a:t>
            </a:r>
            <a:r>
              <a:rPr lang="ru-RU" dirty="0"/>
              <a:t>использование материалов разных форматов, </a:t>
            </a:r>
            <a:endParaRPr lang="ru-RU" dirty="0" smtClean="0"/>
          </a:p>
          <a:p>
            <a:r>
              <a:rPr lang="ru-RU" b="1" dirty="0" smtClean="0"/>
              <a:t>при </a:t>
            </a:r>
            <a:r>
              <a:rPr lang="ru-RU" b="1" dirty="0"/>
              <a:t>организации учебно-познавательной деятельности </a:t>
            </a:r>
            <a:r>
              <a:rPr lang="ru-RU" dirty="0" smtClean="0"/>
              <a:t>- динамичность </a:t>
            </a:r>
            <a:r>
              <a:rPr lang="ru-RU" dirty="0"/>
              <a:t>в сочетании элементов урока со сменой видов деятельности, </a:t>
            </a:r>
            <a:endParaRPr lang="ru-RU" dirty="0" smtClean="0"/>
          </a:p>
          <a:p>
            <a:r>
              <a:rPr lang="ru-RU" b="1" dirty="0" smtClean="0"/>
              <a:t>с </a:t>
            </a:r>
            <a:r>
              <a:rPr lang="ru-RU" b="1" dirty="0"/>
              <a:t>целью мотивации </a:t>
            </a:r>
            <a:r>
              <a:rPr lang="ru-RU" dirty="0"/>
              <a:t>– создание дружелюбной атмосферы, уверенности в своих силах, сотрудничества;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подведении итогов </a:t>
            </a:r>
            <a:r>
              <a:rPr lang="ru-RU" dirty="0" smtClean="0"/>
              <a:t>деятельности - </a:t>
            </a:r>
            <a:r>
              <a:rPr lang="ru-RU" dirty="0"/>
              <a:t>систематичность и регулярность учета.</a:t>
            </a:r>
          </a:p>
        </p:txBody>
      </p:sp>
    </p:spTree>
    <p:extLst>
      <p:ext uri="{BB962C8B-B14F-4D97-AF65-F5344CB8AC3E}">
        <p14:creationId xmlns:p14="http://schemas.microsoft.com/office/powerpoint/2010/main" val="484092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572985"/>
            <a:ext cx="5172864" cy="50851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79712" y="382608"/>
            <a:ext cx="5148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  <a:r>
              <a:rPr lang="ru-RU" b="1" dirty="0" smtClean="0"/>
              <a:t>Задание </a:t>
            </a:r>
            <a:r>
              <a:rPr lang="ru-RU" b="1" dirty="0"/>
              <a:t>3</a:t>
            </a:r>
            <a:r>
              <a:rPr lang="ru-RU" dirty="0"/>
              <a:t>. На контурной карте цифрами </a:t>
            </a:r>
            <a:r>
              <a:rPr lang="ru-RU" dirty="0" smtClean="0"/>
              <a:t>  обозначены </a:t>
            </a:r>
            <a:r>
              <a:rPr lang="ru-RU" dirty="0"/>
              <a:t>несколько стран Европы. Выбрать только страны  Западной Европы, подписать их названия и указать столицы. </a:t>
            </a:r>
          </a:p>
        </p:txBody>
      </p:sp>
    </p:spTree>
    <p:extLst>
      <p:ext uri="{BB962C8B-B14F-4D97-AF65-F5344CB8AC3E}">
        <p14:creationId xmlns:p14="http://schemas.microsoft.com/office/powerpoint/2010/main" val="3980715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4345"/>
            <a:ext cx="7200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Практическая работа №6 – это  раздел  «Региональная характеристика мира» уроки 22 и 23. </a:t>
            </a:r>
            <a:endParaRPr lang="ru-RU" dirty="0" smtClean="0"/>
          </a:p>
          <a:p>
            <a:r>
              <a:rPr lang="ru-RU" dirty="0" smtClean="0"/>
              <a:t>К </a:t>
            </a:r>
            <a:r>
              <a:rPr lang="ru-RU" dirty="0"/>
              <a:t>этому времени изучена тема «Отрасли мирового хозяйства», достаточно сформированы УУД, в частности умение определять географическую специфику отдельных стран и регионов, их различия по уровню социально-экономического развития, специализации в системе международного географического разделения труда.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Формирование </a:t>
            </a:r>
            <a:r>
              <a:rPr lang="ru-RU" dirty="0"/>
              <a:t>пространственной картины мира дополняем заданием 3 - контурная карта. Здесь тренируем  такие УУД как картографическую грамотность, пространственную память, умение выделять географические объекты – страны и их столицы.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20888"/>
            <a:ext cx="259228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493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4"/>
            <a:ext cx="70567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Заключение</a:t>
            </a:r>
            <a:r>
              <a:rPr lang="ru-RU" dirty="0" smtClean="0"/>
              <a:t>. Развитие </a:t>
            </a:r>
            <a:r>
              <a:rPr lang="ru-RU" dirty="0"/>
              <a:t>мышления, воображения, получение важных в любой сфере жизни новых географических </a:t>
            </a:r>
            <a:r>
              <a:rPr lang="ru-RU" dirty="0" smtClean="0"/>
              <a:t>знаний– </a:t>
            </a:r>
            <a:r>
              <a:rPr lang="ru-RU" dirty="0"/>
              <a:t>основа прочных навыков самостоятельной работы. Отсюда способность к сознательному и активному усвоению нового опыта и последующей трудовой деятельности. Колледж готовит обучающихся  по специальностям и профессиям  и они должны научиться ориентироваться в постоянно обновляющемся рынке всевозможных товаров и услуг с тем, чтобы найти достойную работу и реализовать свои способности.</a:t>
            </a:r>
          </a:p>
          <a:p>
            <a:r>
              <a:rPr lang="ru-RU" dirty="0" smtClean="0"/>
              <a:t>Всё </a:t>
            </a:r>
            <a:r>
              <a:rPr lang="ru-RU" dirty="0"/>
              <a:t>это важно специалисту технологу парикмахерского искусства, в коммерции по отраслям, звукооператору, руководителю творческого коллектива (народно-художественное творчество); в профессиях - секретарю, контролёру банка, продавцу, парикмахеру.</a:t>
            </a:r>
          </a:p>
          <a:p>
            <a:r>
              <a:rPr lang="ru-RU" dirty="0"/>
              <a:t>Личностные </a:t>
            </a:r>
            <a:r>
              <a:rPr lang="ru-RU" dirty="0" smtClean="0"/>
              <a:t>результаты – любознательность</a:t>
            </a:r>
            <a:r>
              <a:rPr lang="ru-RU" dirty="0"/>
              <a:t>, уверенность, стремление к самосовершенствованию, ответственность за свой труд приходят с усвоением умений и навыков, в том числе и при выполнении практической работы на разных изучаемых дисциплинах.</a:t>
            </a:r>
          </a:p>
          <a:p>
            <a:r>
              <a:rPr lang="ru-RU" dirty="0" smtClean="0"/>
              <a:t>Географические </a:t>
            </a:r>
            <a:r>
              <a:rPr lang="ru-RU" dirty="0"/>
              <a:t>представления и кругозор - это факторы формирования мировоззрения, коммуникабельности. В том числе понимания необходимости любить и беречь  и целый мир, и свой мир.</a:t>
            </a:r>
          </a:p>
        </p:txBody>
      </p:sp>
    </p:spTree>
    <p:extLst>
      <p:ext uri="{BB962C8B-B14F-4D97-AF65-F5344CB8AC3E}">
        <p14:creationId xmlns:p14="http://schemas.microsoft.com/office/powerpoint/2010/main" val="3565109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Картинки\logo_prof_bers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3024336" cy="169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1628800"/>
            <a:ext cx="60486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             Цель реферата </a:t>
            </a:r>
          </a:p>
          <a:p>
            <a:r>
              <a:rPr lang="ru-RU" dirty="0" smtClean="0"/>
              <a:t>   </a:t>
            </a:r>
          </a:p>
          <a:p>
            <a:pPr algn="ctr"/>
            <a:r>
              <a:rPr lang="ru-RU" dirty="0" smtClean="0"/>
              <a:t>    показать </a:t>
            </a:r>
            <a:r>
              <a:rPr lang="ru-RU" dirty="0"/>
              <a:t>специфику учебной деятельности в Колледже </a:t>
            </a:r>
            <a:r>
              <a:rPr lang="ru-RU" dirty="0" smtClean="0"/>
              <a:t>       при    приоритете </a:t>
            </a:r>
            <a:r>
              <a:rPr lang="ru-RU" dirty="0"/>
              <a:t>обучения профессии, </a:t>
            </a:r>
            <a:endParaRPr lang="ru-RU" dirty="0" smtClean="0"/>
          </a:p>
          <a:p>
            <a:pPr algn="ctr"/>
            <a:r>
              <a:rPr lang="ru-RU" dirty="0" smtClean="0"/>
              <a:t>   </a:t>
            </a:r>
          </a:p>
          <a:p>
            <a:pPr algn="ctr"/>
            <a:r>
              <a:rPr lang="ru-RU" dirty="0" smtClean="0"/>
              <a:t>с </a:t>
            </a:r>
            <a:r>
              <a:rPr lang="ru-RU" dirty="0"/>
              <a:t>критической точки зрения проанализировать свою </a:t>
            </a:r>
            <a:r>
              <a:rPr lang="ru-RU" dirty="0" smtClean="0"/>
              <a:t>    деятельность </a:t>
            </a:r>
            <a:r>
              <a:rPr lang="ru-RU" dirty="0"/>
              <a:t>по организации практической работы обучающихся с учетом требований ФГОС, 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рассказать </a:t>
            </a:r>
            <a:r>
              <a:rPr lang="ru-RU" dirty="0"/>
              <a:t>о своем опыте. </a:t>
            </a:r>
          </a:p>
        </p:txBody>
      </p:sp>
    </p:spTree>
    <p:extLst>
      <p:ext uri="{BB962C8B-B14F-4D97-AF65-F5344CB8AC3E}">
        <p14:creationId xmlns:p14="http://schemas.microsoft.com/office/powerpoint/2010/main" val="3108117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5009" y="548680"/>
            <a:ext cx="7056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Изучение географии  в Колледже </a:t>
            </a:r>
            <a:r>
              <a:rPr lang="ru-RU" dirty="0" smtClean="0"/>
              <a:t>предусмотрено </a:t>
            </a:r>
            <a:r>
              <a:rPr lang="ru-RU" dirty="0"/>
              <a:t>один учебный год  на 2- м курсе - 59 часов, включая 13 часов практических работ и </a:t>
            </a:r>
            <a:r>
              <a:rPr lang="ru-RU" dirty="0" smtClean="0"/>
              <a:t>30 </a:t>
            </a:r>
            <a:r>
              <a:rPr lang="ru-RU" dirty="0"/>
              <a:t>часов самостоятельной внеурочной работы. </a:t>
            </a:r>
          </a:p>
          <a:p>
            <a:r>
              <a:rPr lang="ru-RU" dirty="0"/>
              <a:t>Фундаментом обучения в соответствии со ФГОС является </a:t>
            </a:r>
            <a:r>
              <a:rPr lang="ru-RU" dirty="0" err="1"/>
              <a:t>деятельностный</a:t>
            </a:r>
            <a:r>
              <a:rPr lang="ru-RU" dirty="0"/>
              <a:t> подход.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центре учебного </a:t>
            </a:r>
            <a:r>
              <a:rPr lang="ru-RU" dirty="0" smtClean="0"/>
              <a:t>процесса </a:t>
            </a:r>
            <a:r>
              <a:rPr lang="ru-RU" dirty="0"/>
              <a:t>организация деятельности </a:t>
            </a:r>
            <a:r>
              <a:rPr lang="ru-RU" dirty="0" smtClean="0"/>
              <a:t>с </a:t>
            </a:r>
            <a:r>
              <a:rPr lang="ru-RU" dirty="0"/>
              <a:t>различными источниками </a:t>
            </a:r>
            <a:r>
              <a:rPr lang="ru-RU" dirty="0" smtClean="0"/>
              <a:t>географической </a:t>
            </a:r>
            <a:r>
              <a:rPr lang="ru-RU" dirty="0"/>
              <a:t>информации: </a:t>
            </a:r>
            <a:r>
              <a:rPr lang="ru-RU" dirty="0" smtClean="0"/>
              <a:t>окружающая действительность, учебник</a:t>
            </a:r>
            <a:r>
              <a:rPr lang="ru-RU" dirty="0"/>
              <a:t>, географическая карта, контурная карта, статистические данные,  </a:t>
            </a:r>
            <a:r>
              <a:rPr lang="ru-RU" dirty="0" err="1" smtClean="0"/>
              <a:t>интернет-ресурсы</a:t>
            </a:r>
            <a:r>
              <a:rPr lang="ru-RU" dirty="0"/>
              <a:t>, средства массовой информации и др. </a:t>
            </a:r>
          </a:p>
          <a:p>
            <a:r>
              <a:rPr lang="ru-RU" dirty="0"/>
              <a:t>Предполагается, что  учебные действия, усвоенные  как базовые, будут  переноситься </a:t>
            </a:r>
            <a:r>
              <a:rPr lang="ru-RU" dirty="0" smtClean="0"/>
              <a:t>на </a:t>
            </a:r>
            <a:r>
              <a:rPr lang="ru-RU" dirty="0"/>
              <a:t>другие источники информации и виды деятельности. </a:t>
            </a:r>
            <a:r>
              <a:rPr lang="ru-RU" dirty="0" smtClean="0"/>
              <a:t>В </a:t>
            </a:r>
            <a:r>
              <a:rPr lang="ru-RU" dirty="0"/>
              <a:t>частности: </a:t>
            </a:r>
            <a:r>
              <a:rPr lang="ru-RU" dirty="0" smtClean="0"/>
              <a:t>выделять главную </a:t>
            </a:r>
            <a:r>
              <a:rPr lang="ru-RU" dirty="0"/>
              <a:t>мысль, отбирать необходимые сведения, составлять план, описывать, объяснять, </a:t>
            </a:r>
          </a:p>
          <a:p>
            <a:r>
              <a:rPr lang="ru-RU" dirty="0"/>
              <a:t>задавать вопросы, составлять схему, оценивать, определять и планировать свои  действия и др.</a:t>
            </a:r>
          </a:p>
        </p:txBody>
      </p:sp>
    </p:spTree>
    <p:extLst>
      <p:ext uri="{BB962C8B-B14F-4D97-AF65-F5344CB8AC3E}">
        <p14:creationId xmlns:p14="http://schemas.microsoft.com/office/powerpoint/2010/main" val="735556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9517" y="1628800"/>
            <a:ext cx="65527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Интерес к географическим знаниям, умение пользоваться картой при изучении </a:t>
            </a:r>
            <a:r>
              <a:rPr lang="ru-RU" dirty="0" smtClean="0"/>
              <a:t>географии </a:t>
            </a:r>
            <a:r>
              <a:rPr lang="ru-RU" dirty="0"/>
              <a:t>обязательно поощряется и через обращение к личности. Формирование эмоционально-личностного отношения к явлениям окружающего мира, формирование интересов и склонностей, переживание тех или иных </a:t>
            </a:r>
            <a:r>
              <a:rPr lang="ru-RU" dirty="0" smtClean="0"/>
              <a:t>чувств,  </a:t>
            </a:r>
            <a:r>
              <a:rPr lang="ru-RU" dirty="0"/>
              <a:t>воспитание </a:t>
            </a:r>
            <a:r>
              <a:rPr lang="ru-RU" dirty="0" smtClean="0"/>
              <a:t>положительного </a:t>
            </a:r>
            <a:r>
              <a:rPr lang="ru-RU" dirty="0"/>
              <a:t>отношения к знаниям, к процессу учения; </a:t>
            </a:r>
            <a:r>
              <a:rPr lang="ru-RU" dirty="0" smtClean="0"/>
              <a:t>формирование </a:t>
            </a:r>
            <a:r>
              <a:rPr lang="ru-RU" dirty="0"/>
              <a:t>идей, взглядов, убеждений, качеств личности, оценки, самооценки и самостоятельности; приобретение опыта </a:t>
            </a:r>
            <a:r>
              <a:rPr lang="ru-RU" dirty="0" smtClean="0"/>
              <a:t>адекватного </a:t>
            </a:r>
            <a:r>
              <a:rPr lang="ru-RU" dirty="0"/>
              <a:t>поведения в любом обществе.  Никогда не лишне сказать обучающимся какие они активные, любознательные, </a:t>
            </a:r>
            <a:r>
              <a:rPr lang="ru-RU" dirty="0" smtClean="0"/>
              <a:t>отзывчивые.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969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1033" y="1484784"/>
            <a:ext cx="662473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 smtClean="0"/>
              <a:t>Общие </a:t>
            </a:r>
            <a:r>
              <a:rPr lang="ru-RU" b="1" dirty="0"/>
              <a:t>требования к выполнению практических заданий</a:t>
            </a:r>
          </a:p>
          <a:p>
            <a:endParaRPr lang="ru-RU" dirty="0"/>
          </a:p>
          <a:p>
            <a:r>
              <a:rPr lang="ru-RU" dirty="0" smtClean="0"/>
              <a:t>   Практические </a:t>
            </a:r>
            <a:r>
              <a:rPr lang="ru-RU" dirty="0"/>
              <a:t>занятия выполняются обучающимися в соответствии с учебным расписанием занятий.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Пропущенные </a:t>
            </a:r>
            <a:r>
              <a:rPr lang="ru-RU" dirty="0"/>
              <a:t>практические занятия выполняются по согласованию с преподавателем в дни </a:t>
            </a:r>
            <a:r>
              <a:rPr lang="ru-RU" dirty="0" smtClean="0"/>
              <a:t>консультаций. 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  К </a:t>
            </a:r>
            <a:r>
              <a:rPr lang="ru-RU" dirty="0"/>
              <a:t>выполнению заданий </a:t>
            </a:r>
            <a:r>
              <a:rPr lang="ru-RU" dirty="0" smtClean="0"/>
              <a:t>допускаются</a:t>
            </a:r>
            <a:endParaRPr lang="ru-RU" dirty="0"/>
          </a:p>
          <a:p>
            <a:r>
              <a:rPr lang="ru-RU" dirty="0"/>
              <a:t>- подготовленные к практической работе, ознакомившиеся с целью и порядком выполнения задания;</a:t>
            </a:r>
          </a:p>
          <a:p>
            <a:r>
              <a:rPr lang="ru-RU" dirty="0"/>
              <a:t>- изучившие теоретические материалы, относящиеся к выполняемой работе по рекомендуемым учебникам, учебным элементам, конспектам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 descr="C:\Users\User\Desktop\Картинки\Без названи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8640"/>
            <a:ext cx="157370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688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74888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Продемонстрирую методические рекомендации и ход нескольких практических работ. </a:t>
            </a:r>
          </a:p>
          <a:p>
            <a:endParaRPr lang="ru-RU" dirty="0"/>
          </a:p>
          <a:p>
            <a:r>
              <a:rPr lang="ru-RU" b="1" dirty="0"/>
              <a:t>Практическая  работа №1</a:t>
            </a:r>
          </a:p>
          <a:p>
            <a:r>
              <a:rPr lang="ru-RU" b="1" dirty="0"/>
              <a:t>Тема: </a:t>
            </a:r>
            <a:r>
              <a:rPr lang="ru-RU" dirty="0"/>
              <a:t>Современная политическая карта мира</a:t>
            </a:r>
          </a:p>
          <a:p>
            <a:r>
              <a:rPr lang="ru-RU" b="1" dirty="0"/>
              <a:t>Цель:</a:t>
            </a:r>
            <a:r>
              <a:rPr lang="ru-RU" dirty="0"/>
              <a:t> Развивать географическое мышление как одно из проявлений диалектического мышления, т. е. учить их мыслить комплексно и с учетом реалий целостного многообразного и динамично изменяющегося мира, решать доступные учебные задачи в частности, знать  географическую специфику отдельных стран и регионов, их различия по уровню социально-экономического развития.</a:t>
            </a:r>
          </a:p>
          <a:p>
            <a:r>
              <a:rPr lang="ru-RU" b="1" dirty="0"/>
              <a:t>Задачи:</a:t>
            </a:r>
            <a:r>
              <a:rPr lang="ru-RU" dirty="0"/>
              <a:t> -Показывать на карте мира страны и территории, которых коснулись </a:t>
            </a:r>
            <a:r>
              <a:rPr lang="ru-RU" dirty="0" smtClean="0"/>
              <a:t>количественные </a:t>
            </a:r>
            <a:r>
              <a:rPr lang="ru-RU" dirty="0"/>
              <a:t>и </a:t>
            </a:r>
            <a:r>
              <a:rPr lang="ru-RU" dirty="0" smtClean="0"/>
              <a:t>качественные перемены, </a:t>
            </a:r>
            <a:r>
              <a:rPr lang="ru-RU" dirty="0"/>
              <a:t>произошедшие с момента окончания II мировой войны до наших дней. </a:t>
            </a:r>
          </a:p>
          <a:p>
            <a:r>
              <a:rPr lang="ru-RU" dirty="0"/>
              <a:t>- Показывать на карте мира новые суверенные государства, образовавшиеся при распаде СССР  - эту часть ответа у карты можно давать, используя рабочую тетрадь (строго свою)</a:t>
            </a:r>
          </a:p>
          <a:p>
            <a:r>
              <a:rPr lang="ru-RU" smtClean="0"/>
              <a:t>- </a:t>
            </a:r>
            <a:r>
              <a:rPr lang="ru-RU" dirty="0"/>
              <a:t>на примере отдельной страны применять географический и социально-экономический подходы к её характеристике.</a:t>
            </a:r>
          </a:p>
        </p:txBody>
      </p:sp>
    </p:spTree>
    <p:extLst>
      <p:ext uri="{BB962C8B-B14F-4D97-AF65-F5344CB8AC3E}">
        <p14:creationId xmlns:p14="http://schemas.microsoft.com/office/powerpoint/2010/main" val="1775194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484784"/>
            <a:ext cx="65527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</a:t>
            </a:r>
          </a:p>
          <a:p>
            <a:endParaRPr lang="ru-RU" dirty="0"/>
          </a:p>
          <a:p>
            <a:r>
              <a:rPr lang="ru-RU" dirty="0" smtClean="0"/>
              <a:t>           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</a:t>
            </a:r>
          </a:p>
          <a:p>
            <a:r>
              <a:rPr lang="ru-RU" dirty="0" smtClean="0"/>
              <a:t>                              Методические </a:t>
            </a:r>
            <a:r>
              <a:rPr lang="ru-RU" dirty="0"/>
              <a:t>рекомендации:</a:t>
            </a:r>
          </a:p>
          <a:p>
            <a:endParaRPr lang="ru-RU" dirty="0" smtClean="0"/>
          </a:p>
          <a:p>
            <a:r>
              <a:rPr lang="ru-RU" dirty="0" smtClean="0"/>
              <a:t>•Перед </a:t>
            </a:r>
            <a:r>
              <a:rPr lang="ru-RU" dirty="0"/>
              <a:t>ответом  у карты отработайте все задания в атласе  на стр.2-3</a:t>
            </a:r>
          </a:p>
          <a:p>
            <a:endParaRPr lang="ru-RU" dirty="0" smtClean="0"/>
          </a:p>
          <a:p>
            <a:r>
              <a:rPr lang="ru-RU" dirty="0" smtClean="0"/>
              <a:t>•Используйте </a:t>
            </a:r>
            <a:r>
              <a:rPr lang="ru-RU" dirty="0"/>
              <a:t>материалы урока, изложенные в рабочей тетради по теме как источник информации, чтобы запомнить необходимые  факты и повторить их перед ответом.</a:t>
            </a:r>
          </a:p>
          <a:p>
            <a:endParaRPr lang="ru-RU" dirty="0" smtClean="0"/>
          </a:p>
          <a:p>
            <a:r>
              <a:rPr lang="ru-RU" dirty="0" smtClean="0"/>
              <a:t>•Наблюдайте </a:t>
            </a:r>
            <a:r>
              <a:rPr lang="ru-RU" dirty="0"/>
              <a:t>за ответами  у карты других учащихся - это  тренировка необходимого умения концентрировать внимание и быстро выполнять задания.</a:t>
            </a:r>
          </a:p>
        </p:txBody>
      </p:sp>
      <p:pic>
        <p:nvPicPr>
          <p:cNvPr id="4098" name="Picture 2" descr="C:\Users\User\Desktop\Картинки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8640"/>
            <a:ext cx="172248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619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32656"/>
            <a:ext cx="66967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Порядок </a:t>
            </a:r>
            <a:r>
              <a:rPr lang="ru-RU" dirty="0"/>
              <a:t>выполнения:</a:t>
            </a:r>
          </a:p>
          <a:p>
            <a:r>
              <a:rPr lang="ru-RU" dirty="0" smtClean="0"/>
              <a:t>• Ознакомьтесь </a:t>
            </a:r>
            <a:r>
              <a:rPr lang="ru-RU" dirty="0"/>
              <a:t>с методическими указаниями</a:t>
            </a:r>
          </a:p>
          <a:p>
            <a:r>
              <a:rPr lang="ru-RU" dirty="0" smtClean="0"/>
              <a:t>• Выполните </a:t>
            </a:r>
            <a:r>
              <a:rPr lang="ru-RU" dirty="0"/>
              <a:t>следующие задания:</a:t>
            </a:r>
          </a:p>
          <a:p>
            <a:r>
              <a:rPr lang="ru-RU" b="1" dirty="0"/>
              <a:t>Задание 1</a:t>
            </a:r>
            <a:r>
              <a:rPr lang="ru-RU" dirty="0"/>
              <a:t>.Назвать и показать  территории, которые отошли к СССР после    окончания Второй  мировой войны </a:t>
            </a:r>
          </a:p>
          <a:p>
            <a:r>
              <a:rPr lang="ru-RU" b="1" dirty="0"/>
              <a:t>Задание 2</a:t>
            </a:r>
            <a:r>
              <a:rPr lang="ru-RU" dirty="0"/>
              <a:t>. Назвать и показать страны, которые пережили  раскол</a:t>
            </a:r>
          </a:p>
          <a:p>
            <a:r>
              <a:rPr lang="ru-RU" b="1" dirty="0"/>
              <a:t>Задание 3</a:t>
            </a:r>
            <a:r>
              <a:rPr lang="ru-RU" dirty="0"/>
              <a:t>. Назвать и  показать страны, входившие в  мировую систему социализма. </a:t>
            </a:r>
          </a:p>
          <a:p>
            <a:r>
              <a:rPr lang="ru-RU" b="1" dirty="0"/>
              <a:t>Задание 4</a:t>
            </a:r>
            <a:r>
              <a:rPr lang="ru-RU" dirty="0"/>
              <a:t>. Назвать и показать государства, образовавшиеся при распаде СССР</a:t>
            </a:r>
          </a:p>
          <a:p>
            <a:r>
              <a:rPr lang="ru-RU" b="1" dirty="0"/>
              <a:t>Задание 5</a:t>
            </a:r>
            <a:r>
              <a:rPr lang="ru-RU" dirty="0"/>
              <a:t>. Показывать п-ов Крым, присоединившийся к РФ в 2014 г., другие изменения на карте мира, имевшие место в 2000-е гг. (проверка домашнего задания) </a:t>
            </a:r>
          </a:p>
          <a:p>
            <a:r>
              <a:rPr lang="ru-RU" b="1" dirty="0"/>
              <a:t>Задания 1-5 </a:t>
            </a:r>
            <a:r>
              <a:rPr lang="ru-RU" dirty="0"/>
              <a:t>комментировать на предмет количественные или качественные изменения имели место?</a:t>
            </a:r>
          </a:p>
          <a:p>
            <a:r>
              <a:rPr lang="ru-RU" b="1" dirty="0"/>
              <a:t>Задание 6</a:t>
            </a:r>
            <a:r>
              <a:rPr lang="ru-RU" dirty="0"/>
              <a:t>. На примере отдельной страны показать применение географического и социально-экономического подходов (домашняя заготовка, использование записей в рабочей тетради  предполагает снижение </a:t>
            </a:r>
          </a:p>
        </p:txBody>
      </p:sp>
    </p:spTree>
    <p:extLst>
      <p:ext uri="{BB962C8B-B14F-4D97-AF65-F5344CB8AC3E}">
        <p14:creationId xmlns:p14="http://schemas.microsoft.com/office/powerpoint/2010/main" val="210266293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464</TotalTime>
  <Words>2122</Words>
  <Application>Microsoft Office PowerPoint</Application>
  <PresentationFormat>Экран (4:3)</PresentationFormat>
  <Paragraphs>199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54</cp:revision>
  <dcterms:created xsi:type="dcterms:W3CDTF">2019-06-14T10:01:07Z</dcterms:created>
  <dcterms:modified xsi:type="dcterms:W3CDTF">2019-06-19T08:25:30Z</dcterms:modified>
</cp:coreProperties>
</file>